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A01AFC49-BEEC-4AF7-AAD8-988172C4ABA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658368"/>
            <a:ext cx="6400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0">
                <a:solidFill>
                  <a:srgbClr val="F5F5F5"/>
                </a:solidFill>
                <a:latin typeface="Aptos"/>
              </a:rPr>
              <a:t>OXBROOK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32588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BEBFC2"/>
                </a:solidFill>
                <a:latin typeface="Aptos"/>
              </a:rPr>
              <a:t>N1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800600"/>
            <a:ext cx="6766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>
                <a:solidFill>
                  <a:srgbClr val="F5F5F5"/>
                </a:solidFill>
                <a:latin typeface="Aptos"/>
              </a:rPr>
              <a:t>THE NEXT GENERATION OF</a:t>
            </a:r>
            <a:br/>
            <a:r>
              <a:t>ULTRA-LUXURY ELECTRIC SUVs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89788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BEBFC2"/>
                </a:solidFill>
                <a:latin typeface="Aptos"/>
              </a:rPr>
              <a:t>Investor Presentation  •  V0.1  •  August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09 / TRACTION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P001 is the next proof point.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288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CONCEPT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4600" y="178308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BEBFC2"/>
                </a:solidFill>
                <a:latin typeface="Aptos"/>
              </a:rPr>
              <a:t>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3240" y="18288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5F5F5"/>
                </a:solidFill>
                <a:latin typeface="Aptos"/>
              </a:rPr>
              <a:t>P001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09160" y="178308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BEBFC2"/>
                </a:solidFill>
                <a:latin typeface="Aptos"/>
              </a:rPr>
              <a:t>→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1828800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P002 / P003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43800" y="178308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BEBFC2"/>
                </a:solidFill>
                <a:latin typeface="Aptos"/>
              </a:rPr>
              <a:t>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2440" y="182880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HOMOLOGATION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80" y="1783080"/>
            <a:ext cx="365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BEBFC2"/>
                </a:solidFill>
                <a:latin typeface="Aptos"/>
              </a:rPr>
              <a:t>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52760" y="182880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5F5F5"/>
                </a:solidFill>
                <a:latin typeface="Aptos"/>
              </a:rPr>
              <a:t>SERIES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2606040"/>
            <a:ext cx="64008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P001: functional engineering vehicle, not a show car.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Proves battery packaging, AWD, thermal management, suspension, steering and braking.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Creates real supplier interfaces and vehicle-level data.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P001 planning envelope: approximately €2.5M–€7.0M.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Next financing milestone: fund P001 and convert design credibility into engineering credibility.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818120" y="2743200"/>
            <a:ext cx="3474720" cy="109728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982712" y="2898648"/>
            <a:ext cx="31455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WHAT INVESTORS BUY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82712" y="3273552"/>
            <a:ext cx="314553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Evidence that the N1 can move from render → running vehicle.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818120" y="4160520"/>
            <a:ext cx="3474720" cy="109728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982712" y="4315968"/>
            <a:ext cx="31455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WHAT P001 UNLOCKS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82712" y="4690872"/>
            <a:ext cx="314553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Supplier contracts • engineering data • prototype footage • customer confidence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10 / BUSINESS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A high-margin flagship can be the first product, not the whole company.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828800"/>
            <a:ext cx="2514600" cy="18288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96112" y="1984248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N1 VEHICLE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12" y="2359152"/>
            <a:ext cx="2185416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Core revenue</a:t>
            </a:r>
            <a:br/>
            <a:r>
              <a:t>Premium flagship SUV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828800"/>
            <a:ext cx="2514600" cy="18288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593592" y="1984248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BESPOKE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93592" y="2359152"/>
            <a:ext cx="2185416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Interior materials</a:t>
            </a:r>
            <a:br/>
            <a:r>
              <a:t>Paint • trim • personalization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828800"/>
            <a:ext cx="2514600" cy="18288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91072" y="1984248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SERVICES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91072" y="2359152"/>
            <a:ext cx="2185416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Connected services</a:t>
            </a:r>
            <a:br/>
            <a:r>
              <a:t>Software / 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23960" y="1828800"/>
            <a:ext cx="2514600" cy="18288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988552" y="1984248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FUTURE MODELS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88552" y="2359152"/>
            <a:ext cx="2185416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N1 variants</a:t>
            </a:r>
            <a:br/>
            <a:r>
              <a:t>Future OXBROOK vehicles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1605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BEBFC2"/>
                </a:solidFill>
                <a:latin typeface="Aptos"/>
              </a:rPr>
              <a:t>Illustrative pricing architecture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4572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N1 Luxury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68880" y="45720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€95–115k target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50292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N1 Signature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68880" y="50292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€115–135k target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54864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N1 Executive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68880" y="54864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€130k+ target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4617720"/>
            <a:ext cx="4663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BEBFC2"/>
                </a:solidFill>
                <a:latin typeface="Aptos"/>
              </a:rPr>
              <a:t>Pricing is preliminary positioning—not a forecast or final MSRP.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11 / ECONOMICS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The first round should buy measurable milestones.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Illustrative planning case — not a forecast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057400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205740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Milestone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840" y="205740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Vehicles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12280" y="205740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Objective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514600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2027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251460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P001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77840" y="251460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F5F5F5"/>
                </a:solidFill>
                <a:latin typeface="Aptos"/>
              </a:rPr>
              <a:t>0–5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12280" y="251460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Development / prototype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108960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2028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31089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Validation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77840" y="310896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F5F5F5"/>
                </a:solidFill>
                <a:latin typeface="Aptos"/>
              </a:rPr>
              <a:t>5–25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2280" y="310896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P002/P003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703320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2029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370332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Launch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77840" y="370332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F5F5F5"/>
                </a:solidFill>
                <a:latin typeface="Aptos"/>
              </a:rPr>
              <a:t>100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12280" y="370332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Low-volume production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4297680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8800" y="429768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Scale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77840" y="429768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F5F5F5"/>
                </a:solidFill>
                <a:latin typeface="Aptos"/>
              </a:rPr>
              <a:t>500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12280" y="429768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Supplier + manufacturing ramp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892040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2031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28800" y="489204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Scale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77840" y="4892040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F5F5F5"/>
                </a:solidFill>
                <a:latin typeface="Aptos"/>
              </a:rPr>
              <a:t>1,500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12280" y="489204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Established low-volume program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31520" y="5577840"/>
            <a:ext cx="3200400" cy="59436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96112" y="5733288"/>
            <a:ext cx="28712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ROUND 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6112" y="6108192"/>
            <a:ext cx="2871216" cy="-6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Fund engineering + P001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60520" y="5577840"/>
            <a:ext cx="3200400" cy="59436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25112" y="5733288"/>
            <a:ext cx="28712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ROUND 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325112" y="6108192"/>
            <a:ext cx="2871216" cy="-6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Fund validation + homologation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589520" y="5577840"/>
            <a:ext cx="3200400" cy="59436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754112" y="5733288"/>
            <a:ext cx="28712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SERIES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54112" y="6108192"/>
            <a:ext cx="2871216" cy="-6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Fund production ramp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12 / THE 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Raise the first round to turn design into proof.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2880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TARGET ROUND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2148840"/>
            <a:ext cx="2743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0">
                <a:solidFill>
                  <a:srgbClr val="F5F5F5"/>
                </a:solidFill>
                <a:latin typeface="Aptos"/>
              </a:rPr>
              <a:t>€5M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83464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BEBFC2"/>
                </a:solidFill>
                <a:latin typeface="Aptos"/>
              </a:rPr>
              <a:t>illustrative pre-seed target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86200" y="1828800"/>
            <a:ext cx="713232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Recruit automotive CTO / vehicle engineering leadership.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Complete package and supplier feasibility.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Secure battery/eAxle/chassis engineering pathways.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Develop and build P001.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Generate real vehicle-level data and prototype footage.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Validate customer demand and begin reservation/LOI program.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Prepare P002 and institutional Series A financing.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80644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D7F84"/>
                </a:solidFill>
                <a:latin typeface="Aptos"/>
              </a:rPr>
              <a:t>The exact round size should be finalized after supplier feasibility and a complete-vehicle engineering quote.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13 / WHY OXBROOK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The category is moving toward exactly the product we want to build.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28800"/>
            <a:ext cx="66751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Full-size luxury EVs are now being sold above $125k by established manufacturers.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Seven-seat EV SUVs are becoming credible family flagships.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24-inch wheels, executive rear seating, air suspension and four-wheel steering are already being accepted in the category.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New entrants can use established Tier-1 suppliers and contract manufacturing instead of vertically integrating every subsystem.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OXBROOK can enter with a highly differentiated design rather than competing on commodity EV specifications.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818120" y="1920240"/>
            <a:ext cx="3383280" cy="118872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982712" y="2075688"/>
            <a:ext cx="3054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MARKET PROOF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2712" y="2450592"/>
            <a:ext cx="3054096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Cadillac Escalade IQ: $127,405 starting price; 7 seats; 24" available.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18120" y="3429000"/>
            <a:ext cx="3383280" cy="118872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982712" y="3584448"/>
            <a:ext cx="3054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EV PROOF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82712" y="3959352"/>
            <a:ext cx="3054096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Lucid Gravity: up to 7 adults and up to 450-mile EPA-est. range.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18120" y="4937760"/>
            <a:ext cx="3383280" cy="82296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982712" y="5093208"/>
            <a:ext cx="3054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DESIGN OPENING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82712" y="5468112"/>
            <a:ext cx="3054096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OXBROOK's differentiation is the visual product itself.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14 / ROADMAP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From beautiful idea to road-legal luxury brand.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783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78308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BEBFC2"/>
                </a:solidFill>
                <a:latin typeface="Aptos"/>
              </a:rPr>
              <a:t>Foundation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49039" y="1783080"/>
            <a:ext cx="7132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Brand • design freeze • market research • technical RFQs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532888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2027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2532888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BEBFC2"/>
                </a:solidFill>
                <a:latin typeface="Aptos"/>
              </a:rPr>
              <a:t>P001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2532888"/>
            <a:ext cx="7132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Engineering partner • running prototype • first vehicle data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282696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2028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3282696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BEBFC2"/>
                </a:solidFill>
                <a:latin typeface="Aptos"/>
              </a:rPr>
              <a:t>Validation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3282696"/>
            <a:ext cx="7132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P002/P003 • durability • thermal • software • homologation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032504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2029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4032504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BEBFC2"/>
                </a:solidFill>
                <a:latin typeface="Aptos"/>
              </a:rPr>
              <a:t>Launch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4032504"/>
            <a:ext cx="7132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Low-volume customer production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782312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5F5F5"/>
                </a:solidFill>
                <a:latin typeface="Aptos"/>
              </a:rPr>
              <a:t>2030+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4782312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BEBFC2"/>
                </a:solidFill>
                <a:latin typeface="Aptos"/>
              </a:rPr>
              <a:t>Scale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4782312"/>
            <a:ext cx="7132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N1 variants • additional markets • next OXBROOK platform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15 / TEAM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The product is strong. The next hire is critical.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288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OXBROOK TODAY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240280"/>
            <a:ext cx="4389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5F5F5"/>
                </a:solidFill>
                <a:latin typeface="Aptos"/>
              </a:rPr>
              <a:t>Product vision • brand • design direction • program ownership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840" y="182880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D7F84"/>
                </a:solidFill>
                <a:latin typeface="Aptos"/>
              </a:rPr>
              <a:t>NEXT KEY ADDITIONS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577840" y="2240280"/>
            <a:ext cx="5303520" cy="59436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742431" y="2395728"/>
            <a:ext cx="49743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CTO / Vehicle Engineering Lead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42431" y="2770632"/>
            <a:ext cx="4974336" cy="-6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Automotive development + systems integration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77840" y="3017520"/>
            <a:ext cx="5303520" cy="59436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742431" y="3172968"/>
            <a:ext cx="49743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Manufacturing Advisor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42431" y="3547872"/>
            <a:ext cx="4974336" cy="-6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Vehicle industrialization + supplier management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577840" y="3794760"/>
            <a:ext cx="5303520" cy="59436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742431" y="3950208"/>
            <a:ext cx="49743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Battery / EV Advisor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42431" y="4325112"/>
            <a:ext cx="4974336" cy="-6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Cell, pack, thermal and charging expertise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577840" y="4572000"/>
            <a:ext cx="5303520" cy="59436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742431" y="4727448"/>
            <a:ext cx="49743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Homologation Advisor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42431" y="5102352"/>
            <a:ext cx="4974336" cy="-6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EU + U.S. regulatory strategy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5532120"/>
            <a:ext cx="9966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5F5F5"/>
                </a:solidFill>
                <a:latin typeface="Aptos"/>
              </a:rPr>
              <a:t>Investor message: OXBROOK is intentionally building a senior automotive execution layer around the product vision.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16 / MILESTONES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What the first capital must accomplish.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783080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0–3 months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23160" y="1783080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EBFC2"/>
                </a:solidFill>
                <a:latin typeface="Aptos"/>
              </a:rPr>
              <a:t>Company + IP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1783080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Legal entity, trademark strategy, advisor/CTO 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514600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3–6 months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23160" y="2514600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EBFC2"/>
                </a:solidFill>
                <a:latin typeface="Aptos"/>
              </a:rPr>
              <a:t>Engineering freeze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2514600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Package, supplier RFQs, Magna feasibility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246120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6–12 months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23160" y="3246120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EBFC2"/>
                </a:solidFill>
                <a:latin typeface="Aptos"/>
              </a:rPr>
              <a:t>P001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246120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Running engineering prototype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977639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12–18 months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23160" y="3977639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EBFC2"/>
                </a:solidFill>
                <a:latin typeface="Aptos"/>
              </a:rPr>
              <a:t>Validation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3977639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Thermal, handling, charging, durability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709159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18–30 months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23160" y="4709159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BEBFC2"/>
                </a:solidFill>
                <a:latin typeface="Aptos"/>
              </a:rPr>
              <a:t>P002/P003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4709159"/>
            <a:ext cx="6400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7D7F84"/>
                </a:solidFill>
                <a:latin typeface="Aptos"/>
              </a:rPr>
              <a:t>Production-intent architecture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A01AFC49-BEEC-4AF7-AAD8-988172C4ABA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5074920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100" b="0">
                <a:solidFill>
                  <a:srgbClr val="F5F5F5"/>
                </a:solidFill>
                <a:latin typeface="Aptos"/>
              </a:rPr>
              <a:t>OXBROOK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55961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BEBFC2"/>
                </a:solidFill>
                <a:latin typeface="Aptos"/>
              </a:rPr>
              <a:t>N1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598932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5F5F5"/>
                </a:solidFill>
                <a:latin typeface="Aptos"/>
              </a:rPr>
              <a:t>CRAFTED WITHOUT COMPROMISE.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01 / OPPORTUNITY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The full-size luxury EV is becoming a category.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572768"/>
            <a:ext cx="10789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5F5F5"/>
                </a:solidFill>
                <a:latin typeface="Aptos"/>
              </a:rPr>
              <a:t>The market is proving that buyers will pay six figures for a large, highly equipped electric SUV.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331720"/>
            <a:ext cx="3474720" cy="20574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1" y="2487168"/>
            <a:ext cx="31455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CADILLAC ESCALADE IQ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1" y="2862072"/>
            <a:ext cx="3145536" cy="1399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2026 starting price: $127,405</a:t>
            </a:r>
            <a:br/>
            <a:r>
              <a:t>7 seats • AWD • 24" available</a:t>
            </a:r>
            <a:br/>
            <a:r>
              <a:t>Cadillac-est. up to 465 miles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61688" y="2331720"/>
            <a:ext cx="3474720" cy="20574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26279" y="2487168"/>
            <a:ext cx="31455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LUCID GRAVITY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6279" y="2862072"/>
            <a:ext cx="3145536" cy="1399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2026 starting price: $79,900</a:t>
            </a:r>
            <a:br/>
            <a:r>
              <a:t>Up to 7 adults • AWD</a:t>
            </a:r>
            <a:br/>
            <a:r>
              <a:t>Up to 450-mile EPA-est. range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83296" y="2331720"/>
            <a:ext cx="3474720" cy="20574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47888" y="2487168"/>
            <a:ext cx="314553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THE GAP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47888" y="2862072"/>
            <a:ext cx="3145536" cy="1399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A new entrant can compete on:</a:t>
            </a:r>
            <a:br/>
            <a:r>
              <a:t>• design identity</a:t>
            </a:r>
            <a:br/>
            <a:r>
              <a:t>• bespoke luxury</a:t>
            </a:r>
            <a:br/>
            <a:r>
              <a:t>• rarity</a:t>
            </a:r>
            <a:br/>
            <a:r>
              <a:t>• family-first packaging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" y="4800600"/>
            <a:ext cx="10698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D7F84"/>
                </a:solidFill>
                <a:latin typeface="Aptos"/>
              </a:rPr>
              <a:t>Source: Cadillac official 2026 Escalade IQ page; Lucid official Gravity pages. Pricing/range are market references, not OXBROOK forecasts.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02 / 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Meet the OXBROOK N1.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280160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BEBFC2"/>
                </a:solidFill>
                <a:latin typeface="Aptos"/>
              </a:rPr>
              <a:t>A full-size, seven-seat luxury EV designed to feel like a flagship—not an electric crossover.</a:t>
            </a:r>
          </a:p>
        </p:txBody>
      </p:sp>
      <p:pic>
        <p:nvPicPr>
          <p:cNvPr id="5" name="Picture 4" descr="A01AFC49-BEEC-4AF7-AAD8-988172C4ABA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874519"/>
            <a:ext cx="6812280" cy="397763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699248" y="1847088"/>
            <a:ext cx="1828800" cy="1024128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863840" y="2002536"/>
            <a:ext cx="14996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7 SEATS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0" y="2377440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Family-first flagship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710928" y="1847088"/>
            <a:ext cx="1828800" cy="1024128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875519" y="2002536"/>
            <a:ext cx="14996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AWD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75519" y="2377440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Dual electric motors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99248" y="3063240"/>
            <a:ext cx="1828800" cy="1024128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0" y="3218688"/>
            <a:ext cx="14996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800V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63840" y="3593592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High-voltage architecture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710928" y="3063240"/>
            <a:ext cx="1828800" cy="1024128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875519" y="3218688"/>
            <a:ext cx="14996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~140 kWh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75519" y="3593592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Battery target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699248" y="4279392"/>
            <a:ext cx="1828800" cy="1024128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863840" y="4434840"/>
            <a:ext cx="14996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24"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63840" y="4809744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Signature wheel size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710928" y="4279392"/>
            <a:ext cx="1828800" cy="1024128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875519" y="4434840"/>
            <a:ext cx="14996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750–850 hp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75519" y="4809744"/>
            <a:ext cx="14996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System target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598932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D7F84"/>
                </a:solidFill>
                <a:latin typeface="Aptos"/>
              </a:rPr>
              <a:t>Design reference shown is the current N1 concept board. Technical targets remain subject to engineering validation.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03 /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The design is the moat.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648" y="1280160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BEBFC2"/>
                </a:solidFill>
                <a:latin typeface="Aptos"/>
              </a:rPr>
              <a:t>OXBROOK is not trying to look like another anonymous EV.</a:t>
            </a:r>
          </a:p>
        </p:txBody>
      </p:sp>
      <p:pic>
        <p:nvPicPr>
          <p:cNvPr id="5" name="Picture 4" descr="A01AFC49-BEEC-4AF7-AAD8-988172C4ABA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600200"/>
            <a:ext cx="3749039" cy="4434840"/>
          </a:xfrm>
          <a:prstGeom prst="rect">
            <a:avLst/>
          </a:prstGeom>
          <a:solidFill>
            <a:srgbClr val="0708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874519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BEBFC2"/>
                </a:solidFill>
                <a:latin typeface="Aptos"/>
              </a:rPr>
              <a:t>OBSIDIAN BLACK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240280"/>
            <a:ext cx="30175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>
                <a:solidFill>
                  <a:srgbClr val="F5F5F5"/>
                </a:solidFill>
                <a:latin typeface="Aptos"/>
              </a:rPr>
              <a:t>A commanding,</a:t>
            </a:r>
            <a:br/>
            <a:r>
              <a:t>architectural presence.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3429000"/>
            <a:ext cx="306324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EBFC2"/>
                </a:solidFill>
                <a:latin typeface="Aptos"/>
              </a:rPr>
              <a:t>• Tall signature grille</a:t>
            </a:r>
            <a:br/>
            <a:r>
              <a:t>• Thin lighting signature</a:t>
            </a:r>
            <a:br/>
            <a:r>
              <a:t>• Long, clean shoulder</a:t>
            </a:r>
            <a:br/>
            <a:r>
              <a:t>• 24-inch wheel stance</a:t>
            </a:r>
            <a:br/>
            <a:r>
              <a:t>• Distinctive OX rear identity</a:t>
            </a:r>
            <a:br/>
            <a:r>
              <a:t>• Quiet, premium interior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04 / CUSTOMER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The OXBROOK buyer wants the biggest thing—but not the most obvious thing.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576072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BEBFC2"/>
                </a:solidFill>
                <a:latin typeface="Aptos"/>
              </a:defRPr>
            </a:pPr>
            <a:r>
              <a:t>• High-income families and entrepreneurs buying a flagship SUV.</a:t>
            </a:r>
          </a:p>
          <a:p>
            <a:pPr>
              <a:spcAft>
                <a:spcPts val="1000"/>
              </a:spcAft>
              <a:defRPr sz="1600">
                <a:solidFill>
                  <a:srgbClr val="BEBFC2"/>
                </a:solidFill>
                <a:latin typeface="Aptos"/>
              </a:defRPr>
            </a:pPr>
            <a:r>
              <a:t>• Wants seven genuine seats, exceptional comfort and a commanding presence.</a:t>
            </a:r>
          </a:p>
          <a:p>
            <a:pPr>
              <a:spcAft>
                <a:spcPts val="1000"/>
              </a:spcAft>
              <a:defRPr sz="1600">
                <a:solidFill>
                  <a:srgbClr val="BEBFC2"/>
                </a:solidFill>
                <a:latin typeface="Aptos"/>
              </a:defRPr>
            </a:pPr>
            <a:r>
              <a:t>• Values design, rarity and personalization as much as raw performance.</a:t>
            </a:r>
          </a:p>
          <a:p>
            <a:pPr>
              <a:spcAft>
                <a:spcPts val="1000"/>
              </a:spcAft>
              <a:defRPr sz="1600">
                <a:solidFill>
                  <a:srgbClr val="BEBFC2"/>
                </a:solidFill>
                <a:latin typeface="Aptos"/>
              </a:defRPr>
            </a:pPr>
            <a:r>
              <a:t>• Open to EVs but does not want a compromise in size, luxury or practicality.</a:t>
            </a:r>
          </a:p>
          <a:p>
            <a:pPr>
              <a:spcAft>
                <a:spcPts val="1000"/>
              </a:spcAft>
              <a:defRPr sz="1600">
                <a:solidFill>
                  <a:srgbClr val="BEBFC2"/>
                </a:solidFill>
                <a:latin typeface="Aptos"/>
              </a:defRPr>
            </a:pPr>
            <a:r>
              <a:t>• Willing to pay for a vehicle that feels exclusive rather than mass-market.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03720" y="1920240"/>
            <a:ext cx="4297680" cy="11430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68312" y="2075688"/>
            <a:ext cx="39684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PRIMARY PURCHASE TRIGGER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68312" y="2450592"/>
            <a:ext cx="3968496" cy="48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“I want a luxury SUV that nobody else in my street has.”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03720" y="3337560"/>
            <a:ext cx="4297680" cy="11430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68312" y="3493008"/>
            <a:ext cx="39684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SECONDARY TRIGGER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68312" y="3867911"/>
            <a:ext cx="3968496" cy="48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Family space + silent EV comfort + effortless performance.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903720" y="4754880"/>
            <a:ext cx="4297680" cy="11430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068312" y="4910328"/>
            <a:ext cx="39684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TRUST REQUIREMENT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68312" y="5285232"/>
            <a:ext cx="3968496" cy="48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Automotive-grade reliability, service and warranty.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05 / POSITIONING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A new luxury marque, not another EV startup.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74519"/>
            <a:ext cx="3200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500" b="0">
                <a:solidFill>
                  <a:srgbClr val="F5F5F5"/>
                </a:solidFill>
                <a:latin typeface="Aptos"/>
              </a:rPr>
              <a:t>OXBROOK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87168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BEBFC2"/>
                </a:solidFill>
                <a:latin typeface="Aptos"/>
              </a:rPr>
              <a:t>RARE + COMMANDING + BESPOKE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7720" y="182880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BEBFC2"/>
                </a:solidFill>
                <a:latin typeface="Aptos"/>
              </a:rPr>
              <a:t>Range Rover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03720" y="182880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BEBFC2"/>
                </a:solidFill>
                <a:latin typeface="Aptos"/>
              </a:rPr>
              <a:t>Escalade IQ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89720" y="182880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BEBFC2"/>
                </a:solidFill>
                <a:latin typeface="Aptos"/>
              </a:rPr>
              <a:t>Lucid Gravity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42316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Luxury identity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42316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03720" y="242316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89720" y="242316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75720" y="242316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301752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7-seat focus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7720" y="301752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03720" y="301752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89720" y="301752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475720" y="301752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361188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Design distinctiveness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7720" y="36118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03720" y="36118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89720" y="36118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75720" y="36118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20624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Bespoke potential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17720" y="420624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03720" y="420624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★★★★☆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89720" y="420624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★★★☆☆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75720" y="420624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480060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New-brand rarity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17720" y="48006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★★☆☆☆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03720" y="48006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★★☆☆☆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89720" y="48006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★★★☆☆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475720" y="48006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F5F5F5"/>
                </a:solidFill>
                <a:latin typeface="Aptos"/>
              </a:rPr>
              <a:t>★★★★★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5623560"/>
            <a:ext cx="10241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D7F84"/>
                </a:solidFill>
                <a:latin typeface="Aptos"/>
              </a:rPr>
              <a:t>Competitive framing is directional and qualitative; it is not a claim that OXBROOK currently matches the established brands' capabilities.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06 /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A premium vehicle built from proven automotive building blocks.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828800"/>
            <a:ext cx="3383280" cy="118872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0392" y="1984248"/>
            <a:ext cx="3054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BATTERY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" y="2359152"/>
            <a:ext cx="3054096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~140 kWh gross • 800V</a:t>
            </a:r>
            <a:br/>
            <a:r>
              <a:t>Target 125–135 kWh usable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828800"/>
            <a:ext cx="3383280" cy="118872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53712" y="1984248"/>
            <a:ext cx="3054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POWERTRAIN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53712" y="2359152"/>
            <a:ext cx="3054096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Dual eAxle AWD</a:t>
            </a:r>
            <a:br/>
            <a:r>
              <a:t>~750–850 hp system target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92440" y="1828800"/>
            <a:ext cx="3383280" cy="118872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57031" y="1984248"/>
            <a:ext cx="3054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CHASSIS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57031" y="2359152"/>
            <a:ext cx="3054096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Air suspension • adaptive damping</a:t>
            </a:r>
            <a:br/>
            <a:r>
              <a:t>24" wheels • RWS provision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" y="3337560"/>
            <a:ext cx="3383280" cy="118872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0392" y="3493008"/>
            <a:ext cx="3054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CABIN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" y="3867911"/>
            <a:ext cx="3054096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7 seats standard</a:t>
            </a:r>
            <a:br/>
            <a:r>
              <a:t>6-seat Executive option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89120" y="3337560"/>
            <a:ext cx="3383280" cy="118872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53712" y="3493008"/>
            <a:ext cx="3054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CHARGING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53712" y="3867911"/>
            <a:ext cx="3054096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800V • 250–350 kW target</a:t>
            </a:r>
            <a:br/>
            <a:r>
              <a:t>Fast-charge architecture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92440" y="3337560"/>
            <a:ext cx="3383280" cy="118872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57031" y="3493008"/>
            <a:ext cx="30540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E/E + ADAS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57031" y="3867911"/>
            <a:ext cx="3054096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Central VCU • Ethernet/CAN</a:t>
            </a:r>
            <a:br/>
            <a:r>
              <a:t>Advanced Level 2 target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5074920"/>
            <a:ext cx="10607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5F5F5"/>
                </a:solidFill>
                <a:latin typeface="Aptos"/>
              </a:rPr>
              <a:t>The strategy is to own vehicle integration and customer experience while sourcing mature subsystems from Tier-1 automotive suppliers.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07 / MANUFACTURING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Don't build a factory before we have a product.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28800"/>
            <a:ext cx="649224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OXBROOK owns product definition, design, brand, software experience and vehicle integration.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Tier-1 suppliers provide proven powertrain, battery, chassis, electrical and ADAS systems.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A complete-vehicle engineering partner develops the prototype and production architecture.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P001 proves the vehicle. P002/P003 prove durability and homologation readiness.</a:t>
            </a:r>
          </a:p>
          <a:p>
            <a:pPr>
              <a:spcAft>
                <a:spcPts val="1000"/>
              </a:spcAft>
              <a:defRPr sz="1500">
                <a:solidFill>
                  <a:srgbClr val="BEBFC2"/>
                </a:solidFill>
                <a:latin typeface="Aptos"/>
              </a:defRPr>
            </a:pPr>
            <a:r>
              <a:t>• Low-volume contract manufacturing comes before any OXBROOK-owned factory.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635240" y="1965960"/>
            <a:ext cx="3657600" cy="11430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99831" y="2121408"/>
            <a:ext cx="3328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STRATEGIC PARTNER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99831" y="2496312"/>
            <a:ext cx="3328416" cy="48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Magna is a key candidate because it publicly offers complete-vehicle engineering, prototyping and low-volume manufacturing.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35240" y="3429000"/>
            <a:ext cx="3657600" cy="11430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99831" y="3584448"/>
            <a:ext cx="3328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SUPPLIER MODEL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99831" y="3959352"/>
            <a:ext cx="3328416" cy="48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Battery • eAxles • power electronics • chassis • brakes • ADAS • seating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5240" y="4892040"/>
            <a:ext cx="3657600" cy="914400"/>
          </a:xfrm>
          <a:prstGeom prst="roundRect">
            <a:avLst/>
          </a:prstGeom>
          <a:solidFill>
            <a:srgbClr val="121315"/>
          </a:solidFill>
          <a:ln>
            <a:solidFill>
              <a:srgbClr val="30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99831" y="5047488"/>
            <a:ext cx="3328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F5F5"/>
                </a:solidFill>
                <a:latin typeface="Aptos"/>
              </a:rPr>
              <a:t>CAPITAL DISCIPLINE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99831" y="5422392"/>
            <a:ext cx="332841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BEBFC2"/>
                </a:solidFill>
                <a:latin typeface="Aptos"/>
              </a:rPr>
              <a:t>Spend capital on proving the car—not on idle factory capacity.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8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4747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D7F84"/>
                </a:solidFill>
                <a:latin typeface="Aptos"/>
              </a:rPr>
              <a:t>08 / SUPPLIER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8813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0">
                <a:solidFill>
                  <a:srgbClr val="F5F5F5"/>
                </a:solidFill>
                <a:latin typeface="Aptos"/>
              </a:rPr>
              <a:t>Candidate Tier-1 ecosystem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83080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Battery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1783080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CATL / equivalent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06440" y="178308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D7F84"/>
                </a:solidFill>
                <a:latin typeface="Aptos"/>
              </a:rPr>
              <a:t>~140 kWh, 800V-class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304288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eAxles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304288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BorgWarner / Valeo / Bosch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6440" y="230428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D7F84"/>
                </a:solidFill>
                <a:latin typeface="Aptos"/>
              </a:rPr>
              <a:t>Dual integrated eAxle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825496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Power electronics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0" y="2825496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Valeo / equivalent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06440" y="2825496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D7F84"/>
                </a:solidFill>
                <a:latin typeface="Aptos"/>
              </a:rPr>
              <a:t>OBC + DC/DC + PDU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346703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Chassis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0" y="3346703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ZF / Nexteer / Brembo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06440" y="3346703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D7F84"/>
                </a:solidFill>
                <a:latin typeface="Aptos"/>
              </a:rPr>
              <a:t>Air suspension + steering + brakes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867911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ADAS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3867911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Mobileye / equivalent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1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D7F84"/>
                </a:solidFill>
                <a:latin typeface="Aptos"/>
              </a:rPr>
              <a:t>Advanced Level 2 target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389120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HV interconnect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4389120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Aptiv / Phoenix Contact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06440" y="438912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D7F84"/>
                </a:solidFill>
                <a:latin typeface="Aptos"/>
              </a:rPr>
              <a:t>HV wiring + charging inlet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910328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F5F5"/>
                </a:solidFill>
                <a:latin typeface="Aptos"/>
              </a:rPr>
              <a:t>Seats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910328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BEBFC2"/>
                </a:solidFill>
                <a:latin typeface="Aptos"/>
              </a:rPr>
              <a:t>Lear / equivalent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06440" y="491032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D7F84"/>
                </a:solidFill>
                <a:latin typeface="Aptos"/>
              </a:rPr>
              <a:t>Luxury 7-seat / Executive 6-seat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806440"/>
            <a:ext cx="10424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D7F84"/>
                </a:solidFill>
                <a:latin typeface="Aptos"/>
              </a:rPr>
              <a:t>All names above are candidate suppliers for RFQ/feasibility discussions. No partnership is implied.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" y="6510528"/>
            <a:ext cx="4754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0">
                <a:solidFill>
                  <a:srgbClr val="7D7F84"/>
                </a:solidFill>
                <a:latin typeface="Aptos"/>
              </a:rPr>
              <a:t>OXBROOK N1  /  INVESTOR DECK  /  V0.1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09960" y="6510528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700" b="0">
                <a:solidFill>
                  <a:srgbClr val="7D7F84"/>
                </a:solidFill>
                <a:latin typeface="Apto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